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Knewave"/>
      <p:regular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Knewav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7d38bafb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7d38bafb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7d38bafb4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7d38bafb4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6a4770df0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6a4770df0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7d38bafb4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7d38bafb4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7d38bafb4c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7d38bafb4c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7d38bafb4c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7d38bafb4c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7d38bafb4c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7d38bafb4c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jpg"/><Relationship Id="rId11" Type="http://schemas.openxmlformats.org/officeDocument/2006/relationships/image" Target="../media/image11.png"/><Relationship Id="rId10" Type="http://schemas.openxmlformats.org/officeDocument/2006/relationships/image" Target="../media/image10.jpg"/><Relationship Id="rId12" Type="http://schemas.openxmlformats.org/officeDocument/2006/relationships/image" Target="../media/image9.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7.jpg"/><Relationship Id="rId7" Type="http://schemas.openxmlformats.org/officeDocument/2006/relationships/image" Target="../media/image5.jpg"/><Relationship Id="rId8"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youtube.com/watch?v=9vuqI2v2IRs" TargetMode="External"/><Relationship Id="rId4" Type="http://schemas.openxmlformats.org/officeDocument/2006/relationships/hyperlink" Target="https://www.youtube.com/watch?v=eaNv-GvS0u8" TargetMode="External"/><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Knewave"/>
                <a:ea typeface="Knewave"/>
                <a:cs typeface="Knewave"/>
                <a:sym typeface="Knewave"/>
              </a:rPr>
              <a:t>Psychedelic Art</a:t>
            </a:r>
            <a:endParaRPr>
              <a:latin typeface="Knewave"/>
              <a:ea typeface="Knewave"/>
              <a:cs typeface="Knewave"/>
              <a:sym typeface="Knewave"/>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latin typeface="Knewave"/>
                <a:ea typeface="Knewave"/>
                <a:cs typeface="Knewave"/>
                <a:sym typeface="Knewave"/>
              </a:rPr>
              <a:t>Andrew &amp; Chris</a:t>
            </a:r>
            <a:endParaRPr>
              <a:solidFill>
                <a:schemeClr val="dk1"/>
              </a:solidFill>
              <a:latin typeface="Knewave"/>
              <a:ea typeface="Knewave"/>
              <a:cs typeface="Knewave"/>
              <a:sym typeface="Knewav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Knewave"/>
                <a:ea typeface="Knewave"/>
                <a:cs typeface="Knewave"/>
                <a:sym typeface="Knewave"/>
              </a:rPr>
              <a:t>What is a simple way to describe </a:t>
            </a:r>
            <a:r>
              <a:rPr lang="en">
                <a:solidFill>
                  <a:schemeClr val="lt1"/>
                </a:solidFill>
                <a:latin typeface="Knewave"/>
                <a:ea typeface="Knewave"/>
                <a:cs typeface="Knewave"/>
                <a:sym typeface="Knewave"/>
              </a:rPr>
              <a:t>psychedelic</a:t>
            </a:r>
            <a:r>
              <a:rPr lang="en">
                <a:solidFill>
                  <a:schemeClr val="lt1"/>
                </a:solidFill>
                <a:latin typeface="Knewave"/>
                <a:ea typeface="Knewave"/>
                <a:cs typeface="Knewave"/>
                <a:sym typeface="Knewave"/>
              </a:rPr>
              <a:t> art?</a:t>
            </a:r>
            <a:endParaRPr>
              <a:solidFill>
                <a:schemeClr val="lt1"/>
              </a:solidFill>
              <a:latin typeface="Knewave"/>
              <a:ea typeface="Knewave"/>
              <a:cs typeface="Knewave"/>
              <a:sym typeface="Knewave"/>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latin typeface="Knewave"/>
                <a:ea typeface="Knewave"/>
                <a:cs typeface="Knewave"/>
                <a:sym typeface="Knewave"/>
              </a:rPr>
              <a:t>Swirling patterns, erotic images, and hidden messages precived in colorful and confusing artwork. The art looks like things you might see while on </a:t>
            </a:r>
            <a:r>
              <a:rPr lang="en">
                <a:solidFill>
                  <a:schemeClr val="lt1"/>
                </a:solidFill>
                <a:latin typeface="Knewave"/>
                <a:ea typeface="Knewave"/>
                <a:cs typeface="Knewave"/>
                <a:sym typeface="Knewave"/>
              </a:rPr>
              <a:t>psychedelic</a:t>
            </a:r>
            <a:r>
              <a:rPr lang="en">
                <a:solidFill>
                  <a:schemeClr val="lt1"/>
                </a:solidFill>
                <a:latin typeface="Knewave"/>
                <a:ea typeface="Knewave"/>
                <a:cs typeface="Knewave"/>
                <a:sym typeface="Knewave"/>
              </a:rPr>
              <a:t> drugs such as mushrooms, acid, or DXM.</a:t>
            </a:r>
            <a:endParaRPr>
              <a:solidFill>
                <a:schemeClr val="lt1"/>
              </a:solidFill>
              <a:latin typeface="Knewave"/>
              <a:ea typeface="Knewave"/>
              <a:cs typeface="Knewave"/>
              <a:sym typeface="Knewav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Knewave"/>
                <a:ea typeface="Knewave"/>
                <a:cs typeface="Knewave"/>
                <a:sym typeface="Knewave"/>
              </a:rPr>
              <a:t>Where Did It Originate From?</a:t>
            </a:r>
            <a:endParaRPr>
              <a:solidFill>
                <a:schemeClr val="lt1"/>
              </a:solidFill>
              <a:latin typeface="Knewave"/>
              <a:ea typeface="Knewave"/>
              <a:cs typeface="Knewave"/>
              <a:sym typeface="Knewave"/>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latin typeface="Knewave"/>
                <a:ea typeface="Knewave"/>
                <a:cs typeface="Knewave"/>
                <a:sym typeface="Knewave"/>
              </a:rPr>
              <a:t>Certain artists such as Rick Griffin, Wes Wilson, and Victor Moscoso were the main pioneers of the art style, but it really originated from </a:t>
            </a:r>
            <a:r>
              <a:rPr lang="en">
                <a:solidFill>
                  <a:schemeClr val="lt1"/>
                </a:solidFill>
                <a:latin typeface="Knewave"/>
                <a:ea typeface="Knewave"/>
                <a:cs typeface="Knewave"/>
                <a:sym typeface="Knewave"/>
              </a:rPr>
              <a:t>experimentation</a:t>
            </a:r>
            <a:r>
              <a:rPr lang="en">
                <a:solidFill>
                  <a:schemeClr val="lt1"/>
                </a:solidFill>
                <a:latin typeface="Knewave"/>
                <a:ea typeface="Knewave"/>
                <a:cs typeface="Knewave"/>
                <a:sym typeface="Knewave"/>
              </a:rPr>
              <a:t> with psychoactive drugs. The effects of the drugs led to massive explosions of colors and repeated limbs being shown. This led to psychedelic art being what it is today.</a:t>
            </a:r>
            <a:endParaRPr>
              <a:solidFill>
                <a:schemeClr val="lt1"/>
              </a:solidFill>
              <a:latin typeface="Knewave"/>
              <a:ea typeface="Knewave"/>
              <a:cs typeface="Knewave"/>
              <a:sym typeface="Knewav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Knewave"/>
                <a:ea typeface="Knewave"/>
                <a:cs typeface="Knewave"/>
                <a:sym typeface="Knewave"/>
              </a:rPr>
              <a:t>Key Psychedelic Artists</a:t>
            </a:r>
            <a:endParaRPr>
              <a:solidFill>
                <a:schemeClr val="lt1"/>
              </a:solidFill>
              <a:latin typeface="Knewave"/>
              <a:ea typeface="Knewave"/>
              <a:cs typeface="Knewave"/>
              <a:sym typeface="Knewave"/>
            </a:endParaRPr>
          </a:p>
        </p:txBody>
      </p:sp>
      <p:sp>
        <p:nvSpPr>
          <p:cNvPr id="73" name="Google Shape;7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a:solidFill>
                  <a:schemeClr val="lt1"/>
                </a:solidFill>
                <a:latin typeface="Knewave"/>
                <a:ea typeface="Knewave"/>
                <a:cs typeface="Knewave"/>
                <a:sym typeface="Knewave"/>
              </a:rPr>
              <a:t>Rick Griffin- </a:t>
            </a:r>
            <a:r>
              <a:rPr lang="en">
                <a:solidFill>
                  <a:schemeClr val="lt1"/>
                </a:solidFill>
                <a:latin typeface="Knewave"/>
                <a:ea typeface="Knewave"/>
                <a:cs typeface="Knewave"/>
                <a:sym typeface="Knewave"/>
              </a:rPr>
              <a:t>After</a:t>
            </a:r>
            <a:r>
              <a:rPr lang="en">
                <a:solidFill>
                  <a:schemeClr val="lt1"/>
                </a:solidFill>
                <a:latin typeface="Knewave"/>
                <a:ea typeface="Knewave"/>
                <a:cs typeface="Knewave"/>
                <a:sym typeface="Knewave"/>
              </a:rPr>
              <a:t> seeing psychedelic rock posters designed by Stanley Mouse and Alton Kelly in San Francisco, Griffin participated in Ken Kesey’s acid tests that inspired him to make the art he does now. (Most famous for Flying Eyeball)</a:t>
            </a:r>
            <a:endParaRPr>
              <a:solidFill>
                <a:schemeClr val="lt1"/>
              </a:solidFill>
              <a:latin typeface="Knewave"/>
              <a:ea typeface="Knewave"/>
              <a:cs typeface="Knewave"/>
              <a:sym typeface="Knewave"/>
            </a:endParaRPr>
          </a:p>
          <a:p>
            <a:pPr indent="0" lvl="0" marL="0" rtl="0" algn="l">
              <a:spcBef>
                <a:spcPts val="1200"/>
              </a:spcBef>
              <a:spcAft>
                <a:spcPts val="0"/>
              </a:spcAft>
              <a:buNone/>
            </a:pPr>
            <a:r>
              <a:rPr lang="en">
                <a:solidFill>
                  <a:schemeClr val="lt1"/>
                </a:solidFill>
                <a:latin typeface="Knewave"/>
                <a:ea typeface="Knewave"/>
                <a:cs typeface="Knewave"/>
                <a:sym typeface="Knewave"/>
              </a:rPr>
              <a:t>Wes Wilson- During the Haight-Ashbury movement, the demand of psychedelic posters and other works in the San Fran area. Wilson started to take </a:t>
            </a:r>
            <a:r>
              <a:rPr lang="en">
                <a:solidFill>
                  <a:schemeClr val="lt1"/>
                </a:solidFill>
                <a:latin typeface="Knewave"/>
                <a:ea typeface="Knewave"/>
                <a:cs typeface="Knewave"/>
                <a:sym typeface="Knewave"/>
              </a:rPr>
              <a:t>commissions</a:t>
            </a:r>
            <a:r>
              <a:rPr lang="en">
                <a:solidFill>
                  <a:schemeClr val="lt1"/>
                </a:solidFill>
                <a:latin typeface="Knewave"/>
                <a:ea typeface="Knewave"/>
                <a:cs typeface="Knewave"/>
                <a:sym typeface="Knewave"/>
              </a:rPr>
              <a:t> and published his </a:t>
            </a:r>
            <a:r>
              <a:rPr lang="en">
                <a:solidFill>
                  <a:schemeClr val="lt1"/>
                </a:solidFill>
                <a:latin typeface="Knewave"/>
                <a:ea typeface="Knewave"/>
                <a:cs typeface="Knewave"/>
                <a:sym typeface="Knewave"/>
              </a:rPr>
              <a:t>first</a:t>
            </a:r>
            <a:r>
              <a:rPr lang="en">
                <a:solidFill>
                  <a:schemeClr val="lt1"/>
                </a:solidFill>
                <a:latin typeface="Knewave"/>
                <a:ea typeface="Knewave"/>
                <a:cs typeface="Knewave"/>
                <a:sym typeface="Knewave"/>
              </a:rPr>
              <a:t> poster being a Vietnam war protest poster and continued to make commissions, including for Chet </a:t>
            </a:r>
            <a:r>
              <a:rPr lang="en">
                <a:solidFill>
                  <a:schemeClr val="lt1"/>
                </a:solidFill>
                <a:latin typeface="Knewave"/>
                <a:ea typeface="Knewave"/>
                <a:cs typeface="Knewave"/>
                <a:sym typeface="Knewave"/>
              </a:rPr>
              <a:t>Helms</a:t>
            </a:r>
            <a:r>
              <a:rPr lang="en">
                <a:solidFill>
                  <a:schemeClr val="lt1"/>
                </a:solidFill>
                <a:latin typeface="Knewave"/>
                <a:ea typeface="Knewave"/>
                <a:cs typeface="Knewave"/>
                <a:sym typeface="Knewave"/>
              </a:rPr>
              <a:t> Family Dog productions.</a:t>
            </a:r>
            <a:endParaRPr>
              <a:solidFill>
                <a:schemeClr val="lt1"/>
              </a:solidFill>
              <a:latin typeface="Knewave"/>
              <a:ea typeface="Knewave"/>
              <a:cs typeface="Knewave"/>
              <a:sym typeface="Knewave"/>
            </a:endParaRPr>
          </a:p>
          <a:p>
            <a:pPr indent="0" lvl="0" marL="0" rtl="0" algn="l">
              <a:spcBef>
                <a:spcPts val="1200"/>
              </a:spcBef>
              <a:spcAft>
                <a:spcPts val="1200"/>
              </a:spcAft>
              <a:buNone/>
            </a:pPr>
            <a:r>
              <a:rPr lang="en">
                <a:solidFill>
                  <a:schemeClr val="lt1"/>
                </a:solidFill>
                <a:latin typeface="Knewave"/>
                <a:ea typeface="Knewave"/>
                <a:cs typeface="Knewave"/>
                <a:sym typeface="Knewave"/>
              </a:rPr>
              <a:t>Victor Moscoso- Inspired by one of his teachers at Yale, Moscoso’s fame came from his posters at dance halls and clubs. Moscoso worked for Zap Comics which let him work with characters such as Mickey Mouse, Donald Duck, and Bugs Bunny.</a:t>
            </a:r>
            <a:endParaRPr>
              <a:solidFill>
                <a:schemeClr val="lt1"/>
              </a:solidFill>
              <a:latin typeface="Knewave"/>
              <a:ea typeface="Knewave"/>
              <a:cs typeface="Knewave"/>
              <a:sym typeface="Knewav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9" name="Google Shape;79;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0" name="Google Shape;80;p17"/>
          <p:cNvPicPr preferRelativeResize="0"/>
          <p:nvPr/>
        </p:nvPicPr>
        <p:blipFill>
          <a:blip r:embed="rId3">
            <a:alphaModFix/>
          </a:blip>
          <a:stretch>
            <a:fillRect/>
          </a:stretch>
        </p:blipFill>
        <p:spPr>
          <a:xfrm>
            <a:off x="1874275" y="73050"/>
            <a:ext cx="1487974" cy="1859950"/>
          </a:xfrm>
          <a:prstGeom prst="rect">
            <a:avLst/>
          </a:prstGeom>
          <a:noFill/>
          <a:ln>
            <a:noFill/>
          </a:ln>
        </p:spPr>
      </p:pic>
      <p:pic>
        <p:nvPicPr>
          <p:cNvPr id="81" name="Google Shape;81;p17"/>
          <p:cNvPicPr preferRelativeResize="0"/>
          <p:nvPr/>
        </p:nvPicPr>
        <p:blipFill>
          <a:blip r:embed="rId4">
            <a:alphaModFix/>
          </a:blip>
          <a:stretch>
            <a:fillRect/>
          </a:stretch>
        </p:blipFill>
        <p:spPr>
          <a:xfrm>
            <a:off x="4219086" y="22675"/>
            <a:ext cx="2214365" cy="1607200"/>
          </a:xfrm>
          <a:prstGeom prst="rect">
            <a:avLst/>
          </a:prstGeom>
          <a:noFill/>
          <a:ln>
            <a:noFill/>
          </a:ln>
        </p:spPr>
      </p:pic>
      <p:pic>
        <p:nvPicPr>
          <p:cNvPr id="82" name="Google Shape;82;p17"/>
          <p:cNvPicPr preferRelativeResize="0"/>
          <p:nvPr/>
        </p:nvPicPr>
        <p:blipFill>
          <a:blip r:embed="rId5">
            <a:alphaModFix/>
          </a:blip>
          <a:stretch>
            <a:fillRect/>
          </a:stretch>
        </p:blipFill>
        <p:spPr>
          <a:xfrm>
            <a:off x="156200" y="1255963"/>
            <a:ext cx="1402125" cy="2234775"/>
          </a:xfrm>
          <a:prstGeom prst="rect">
            <a:avLst/>
          </a:prstGeom>
          <a:noFill/>
          <a:ln>
            <a:noFill/>
          </a:ln>
        </p:spPr>
      </p:pic>
      <p:pic>
        <p:nvPicPr>
          <p:cNvPr id="83" name="Google Shape;83;p17"/>
          <p:cNvPicPr preferRelativeResize="0"/>
          <p:nvPr/>
        </p:nvPicPr>
        <p:blipFill>
          <a:blip r:embed="rId6">
            <a:alphaModFix/>
          </a:blip>
          <a:stretch>
            <a:fillRect/>
          </a:stretch>
        </p:blipFill>
        <p:spPr>
          <a:xfrm>
            <a:off x="6206275" y="3462400"/>
            <a:ext cx="2937725" cy="1652476"/>
          </a:xfrm>
          <a:prstGeom prst="rect">
            <a:avLst/>
          </a:prstGeom>
          <a:noFill/>
          <a:ln>
            <a:noFill/>
          </a:ln>
        </p:spPr>
      </p:pic>
      <p:pic>
        <p:nvPicPr>
          <p:cNvPr id="84" name="Google Shape;84;p17"/>
          <p:cNvPicPr preferRelativeResize="0"/>
          <p:nvPr/>
        </p:nvPicPr>
        <p:blipFill>
          <a:blip r:embed="rId7">
            <a:alphaModFix/>
          </a:blip>
          <a:stretch>
            <a:fillRect/>
          </a:stretch>
        </p:blipFill>
        <p:spPr>
          <a:xfrm>
            <a:off x="7902780" y="1745352"/>
            <a:ext cx="929518" cy="1652477"/>
          </a:xfrm>
          <a:prstGeom prst="rect">
            <a:avLst/>
          </a:prstGeom>
          <a:noFill/>
          <a:ln>
            <a:noFill/>
          </a:ln>
        </p:spPr>
      </p:pic>
      <p:pic>
        <p:nvPicPr>
          <p:cNvPr id="85" name="Google Shape;85;p17"/>
          <p:cNvPicPr preferRelativeResize="0"/>
          <p:nvPr/>
        </p:nvPicPr>
        <p:blipFill>
          <a:blip r:embed="rId8">
            <a:alphaModFix/>
          </a:blip>
          <a:stretch>
            <a:fillRect/>
          </a:stretch>
        </p:blipFill>
        <p:spPr>
          <a:xfrm>
            <a:off x="0" y="3833625"/>
            <a:ext cx="1579874" cy="1307235"/>
          </a:xfrm>
          <a:prstGeom prst="rect">
            <a:avLst/>
          </a:prstGeom>
          <a:noFill/>
          <a:ln>
            <a:noFill/>
          </a:ln>
        </p:spPr>
      </p:pic>
      <p:pic>
        <p:nvPicPr>
          <p:cNvPr id="86" name="Google Shape;86;p17"/>
          <p:cNvPicPr preferRelativeResize="0"/>
          <p:nvPr/>
        </p:nvPicPr>
        <p:blipFill>
          <a:blip r:embed="rId9">
            <a:alphaModFix/>
          </a:blip>
          <a:stretch>
            <a:fillRect/>
          </a:stretch>
        </p:blipFill>
        <p:spPr>
          <a:xfrm>
            <a:off x="7577600" y="0"/>
            <a:ext cx="1579875" cy="1235750"/>
          </a:xfrm>
          <a:prstGeom prst="rect">
            <a:avLst/>
          </a:prstGeom>
          <a:noFill/>
          <a:ln>
            <a:noFill/>
          </a:ln>
        </p:spPr>
      </p:pic>
      <p:pic>
        <p:nvPicPr>
          <p:cNvPr id="87" name="Google Shape;87;p17"/>
          <p:cNvPicPr preferRelativeResize="0"/>
          <p:nvPr/>
        </p:nvPicPr>
        <p:blipFill>
          <a:blip r:embed="rId10">
            <a:alphaModFix/>
          </a:blip>
          <a:stretch>
            <a:fillRect/>
          </a:stretch>
        </p:blipFill>
        <p:spPr>
          <a:xfrm>
            <a:off x="0" y="0"/>
            <a:ext cx="1622700" cy="913100"/>
          </a:xfrm>
          <a:prstGeom prst="rect">
            <a:avLst/>
          </a:prstGeom>
          <a:noFill/>
          <a:ln>
            <a:noFill/>
          </a:ln>
        </p:spPr>
      </p:pic>
      <p:pic>
        <p:nvPicPr>
          <p:cNvPr id="88" name="Google Shape;88;p17"/>
          <p:cNvPicPr preferRelativeResize="0"/>
          <p:nvPr/>
        </p:nvPicPr>
        <p:blipFill>
          <a:blip r:embed="rId11">
            <a:alphaModFix/>
          </a:blip>
          <a:stretch>
            <a:fillRect/>
          </a:stretch>
        </p:blipFill>
        <p:spPr>
          <a:xfrm>
            <a:off x="1653825" y="2775450"/>
            <a:ext cx="3103406" cy="1745674"/>
          </a:xfrm>
          <a:prstGeom prst="rect">
            <a:avLst/>
          </a:prstGeom>
          <a:noFill/>
          <a:ln>
            <a:noFill/>
          </a:ln>
        </p:spPr>
      </p:pic>
      <p:pic>
        <p:nvPicPr>
          <p:cNvPr id="89" name="Google Shape;89;p17"/>
          <p:cNvPicPr preferRelativeResize="0"/>
          <p:nvPr/>
        </p:nvPicPr>
        <p:blipFill>
          <a:blip r:embed="rId12">
            <a:alphaModFix/>
          </a:blip>
          <a:stretch>
            <a:fillRect/>
          </a:stretch>
        </p:blipFill>
        <p:spPr>
          <a:xfrm>
            <a:off x="4757225" y="1629875"/>
            <a:ext cx="1809851" cy="18098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Knewave"/>
                <a:ea typeface="Knewave"/>
                <a:cs typeface="Knewave"/>
                <a:sym typeface="Knewave"/>
              </a:rPr>
              <a:t>How Has Psychedelic Art Impacted The World Today?</a:t>
            </a:r>
            <a:endParaRPr>
              <a:solidFill>
                <a:schemeClr val="lt1"/>
              </a:solidFill>
              <a:latin typeface="Knewave"/>
              <a:ea typeface="Knewave"/>
              <a:cs typeface="Knewave"/>
              <a:sym typeface="Knewave"/>
            </a:endParaRPr>
          </a:p>
        </p:txBody>
      </p:sp>
      <p:sp>
        <p:nvSpPr>
          <p:cNvPr id="95" name="Google Shape;95;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700">
                <a:solidFill>
                  <a:schemeClr val="lt1"/>
                </a:solidFill>
                <a:latin typeface="Knewave"/>
                <a:ea typeface="Knewave"/>
                <a:cs typeface="Knewave"/>
                <a:sym typeface="Knewave"/>
              </a:rPr>
              <a:t>The 1960s Psychedelic Art movement made a strong impact on comic book artists at the time, who went on to create an alternative and revolutionary type of comic book art that became known as “Underground Comix.” The creation of comic art also led to the emergence of concert posters and record album covers for bands and artists such as The Who and Jimi Hendrix, with Psychedelic Art being seen as a major influence in the development of these artistic expressions. Now psychedelic art is seen in movies, band posters, and even marketing!</a:t>
            </a:r>
            <a:endParaRPr sz="2300">
              <a:solidFill>
                <a:schemeClr val="lt1"/>
              </a:solidFill>
              <a:latin typeface="Knewave"/>
              <a:ea typeface="Knewave"/>
              <a:cs typeface="Knewave"/>
              <a:sym typeface="Knewav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Knewave"/>
                <a:ea typeface="Knewave"/>
                <a:cs typeface="Knewave"/>
                <a:sym typeface="Knewave"/>
              </a:rPr>
              <a:t>What did we learn about </a:t>
            </a:r>
            <a:r>
              <a:rPr lang="en">
                <a:solidFill>
                  <a:schemeClr val="lt1"/>
                </a:solidFill>
                <a:latin typeface="Knewave"/>
                <a:ea typeface="Knewave"/>
                <a:cs typeface="Knewave"/>
                <a:sym typeface="Knewave"/>
              </a:rPr>
              <a:t>psychedelic</a:t>
            </a:r>
            <a:r>
              <a:rPr lang="en">
                <a:solidFill>
                  <a:schemeClr val="lt1"/>
                </a:solidFill>
                <a:latin typeface="Knewave"/>
                <a:ea typeface="Knewave"/>
                <a:cs typeface="Knewave"/>
                <a:sym typeface="Knewave"/>
              </a:rPr>
              <a:t> art?</a:t>
            </a:r>
            <a:endParaRPr>
              <a:solidFill>
                <a:schemeClr val="lt1"/>
              </a:solidFill>
              <a:latin typeface="Knewave"/>
              <a:ea typeface="Knewave"/>
              <a:cs typeface="Knewave"/>
              <a:sym typeface="Knewave"/>
            </a:endParaRPr>
          </a:p>
        </p:txBody>
      </p:sp>
      <p:sp>
        <p:nvSpPr>
          <p:cNvPr id="101" name="Google Shape;101;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latin typeface="Knewave"/>
                <a:ea typeface="Knewave"/>
                <a:cs typeface="Knewave"/>
                <a:sym typeface="Knewave"/>
              </a:rPr>
              <a:t>We learned that </a:t>
            </a:r>
            <a:r>
              <a:rPr lang="en">
                <a:solidFill>
                  <a:schemeClr val="lt1"/>
                </a:solidFill>
                <a:latin typeface="Knewave"/>
                <a:ea typeface="Knewave"/>
                <a:cs typeface="Knewave"/>
                <a:sym typeface="Knewave"/>
              </a:rPr>
              <a:t>psychedelic</a:t>
            </a:r>
            <a:r>
              <a:rPr lang="en">
                <a:solidFill>
                  <a:schemeClr val="lt1"/>
                </a:solidFill>
                <a:latin typeface="Knewave"/>
                <a:ea typeface="Knewave"/>
                <a:cs typeface="Knewave"/>
                <a:sym typeface="Knewave"/>
              </a:rPr>
              <a:t> art was very popular throughout time and is interpreted in many different ways by multiple different artists. </a:t>
            </a:r>
            <a:r>
              <a:rPr lang="en">
                <a:solidFill>
                  <a:schemeClr val="lt1"/>
                </a:solidFill>
                <a:latin typeface="Knewave"/>
                <a:ea typeface="Knewave"/>
                <a:cs typeface="Knewave"/>
                <a:sym typeface="Knewave"/>
              </a:rPr>
              <a:t>Psychedelic</a:t>
            </a:r>
            <a:r>
              <a:rPr lang="en">
                <a:solidFill>
                  <a:schemeClr val="lt1"/>
                </a:solidFill>
                <a:latin typeface="Knewave"/>
                <a:ea typeface="Knewave"/>
                <a:cs typeface="Knewave"/>
                <a:sym typeface="Knewave"/>
              </a:rPr>
              <a:t> art is complex but also simple shapes with a mixture of colors to create crazy designs. </a:t>
            </a:r>
            <a:r>
              <a:rPr lang="en">
                <a:solidFill>
                  <a:schemeClr val="lt1"/>
                </a:solidFill>
                <a:latin typeface="Knewave"/>
                <a:ea typeface="Knewave"/>
                <a:cs typeface="Knewave"/>
                <a:sym typeface="Knewave"/>
              </a:rPr>
              <a:t>It's</a:t>
            </a:r>
            <a:r>
              <a:rPr lang="en">
                <a:solidFill>
                  <a:schemeClr val="lt1"/>
                </a:solidFill>
                <a:latin typeface="Knewave"/>
                <a:ea typeface="Knewave"/>
                <a:cs typeface="Knewave"/>
                <a:sym typeface="Knewave"/>
              </a:rPr>
              <a:t> used a lot in band posters, hippie culture, and less commonly is </a:t>
            </a:r>
            <a:r>
              <a:rPr lang="en">
                <a:solidFill>
                  <a:schemeClr val="lt1"/>
                </a:solidFill>
                <a:latin typeface="Knewave"/>
                <a:ea typeface="Knewave"/>
                <a:cs typeface="Knewave"/>
                <a:sym typeface="Knewave"/>
              </a:rPr>
              <a:t>sometimes</a:t>
            </a:r>
            <a:r>
              <a:rPr lang="en">
                <a:solidFill>
                  <a:schemeClr val="lt1"/>
                </a:solidFill>
                <a:latin typeface="Knewave"/>
                <a:ea typeface="Knewave"/>
                <a:cs typeface="Knewave"/>
                <a:sym typeface="Knewave"/>
              </a:rPr>
              <a:t> used in just general design</a:t>
            </a:r>
            <a:endParaRPr>
              <a:solidFill>
                <a:schemeClr val="lt1"/>
              </a:solidFill>
              <a:latin typeface="Knewave"/>
              <a:ea typeface="Knewave"/>
              <a:cs typeface="Knewave"/>
              <a:sym typeface="Knewav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Knewave"/>
                <a:ea typeface="Knewave"/>
                <a:cs typeface="Knewave"/>
                <a:sym typeface="Knewave"/>
              </a:rPr>
              <a:t>Video links</a:t>
            </a:r>
            <a:endParaRPr>
              <a:solidFill>
                <a:schemeClr val="lt1"/>
              </a:solidFill>
              <a:latin typeface="Knewave"/>
              <a:ea typeface="Knewave"/>
              <a:cs typeface="Knewave"/>
              <a:sym typeface="Knewave"/>
            </a:endParaRPr>
          </a:p>
        </p:txBody>
      </p:sp>
      <p:sp>
        <p:nvSpPr>
          <p:cNvPr id="107" name="Google Shape;107;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u="sng">
                <a:solidFill>
                  <a:schemeClr val="hlink"/>
                </a:solidFill>
                <a:hlinkClick r:id="rId3"/>
              </a:rPr>
              <a:t>Where the 1960s "psychedelic" look came from - YouTube</a:t>
            </a:r>
            <a:endParaRPr/>
          </a:p>
          <a:p>
            <a:pPr indent="0" lvl="0" marL="0" rtl="0" algn="l">
              <a:spcBef>
                <a:spcPts val="1200"/>
              </a:spcBef>
              <a:spcAft>
                <a:spcPts val="1200"/>
              </a:spcAft>
              <a:buNone/>
            </a:pPr>
            <a:r>
              <a:rPr lang="en" sz="1100" u="sng">
                <a:solidFill>
                  <a:schemeClr val="hlink"/>
                </a:solidFill>
                <a:hlinkClick r:id="rId4"/>
              </a:rPr>
              <a:t>Who invented PSYCHEDELIC art? - YouTube</a:t>
            </a:r>
            <a:endParaRPr/>
          </a:p>
        </p:txBody>
      </p:sp>
      <p:pic>
        <p:nvPicPr>
          <p:cNvPr id="108" name="Google Shape;108;p20"/>
          <p:cNvPicPr preferRelativeResize="0"/>
          <p:nvPr/>
        </p:nvPicPr>
        <p:blipFill>
          <a:blip r:embed="rId5">
            <a:alphaModFix/>
          </a:blip>
          <a:stretch>
            <a:fillRect/>
          </a:stretch>
        </p:blipFill>
        <p:spPr>
          <a:xfrm>
            <a:off x="2631200" y="1844050"/>
            <a:ext cx="3810000" cy="2857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